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3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907725" y="9144000"/>
            <a:ext cx="441959" cy="304800"/>
          </a:xfrm>
          <a:custGeom>
            <a:avLst/>
            <a:gdLst/>
            <a:ahLst/>
            <a:cxnLst/>
            <a:rect l="l" t="t" r="r" b="b"/>
            <a:pathLst>
              <a:path w="441959" h="304800">
                <a:moveTo>
                  <a:pt x="0" y="0"/>
                </a:moveTo>
                <a:lnTo>
                  <a:pt x="441920" y="0"/>
                </a:lnTo>
                <a:lnTo>
                  <a:pt x="441920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000" y="622300"/>
            <a:ext cx="1173480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2625" y="3111500"/>
            <a:ext cx="11639550" cy="353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0400" y="9082965"/>
            <a:ext cx="1634489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E2341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327400" y="9150598"/>
            <a:ext cx="634873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938000" y="9150598"/>
            <a:ext cx="38989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4300">
              <a:lnSpc>
                <a:spcPts val="24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000" y="622300"/>
            <a:ext cx="3662045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5" dirty="0">
                <a:latin typeface="Arial"/>
                <a:cs typeface="Arial"/>
              </a:rPr>
              <a:t>External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spc="-20" dirty="0">
                <a:latin typeface="Arial"/>
                <a:cs typeface="Arial"/>
              </a:rPr>
              <a:t>Validation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3452" y="1244600"/>
            <a:ext cx="11709400" cy="0"/>
          </a:xfrm>
          <a:custGeom>
            <a:avLst/>
            <a:gdLst/>
            <a:ahLst/>
            <a:cxnLst/>
            <a:rect l="l" t="t" r="r" b="b"/>
            <a:pathLst>
              <a:path w="11709400">
                <a:moveTo>
                  <a:pt x="0" y="0"/>
                </a:moveTo>
                <a:lnTo>
                  <a:pt x="11709402" y="0"/>
                </a:lnTo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7590" y="708987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70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7590" y="887982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solidFill>
            <a:srgbClr val="CE2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53928" y="2352039"/>
            <a:ext cx="6675120" cy="1205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055" marR="5080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320" dirty="0">
                <a:latin typeface="Book Antiqua"/>
                <a:cs typeface="Book Antiqua"/>
              </a:rPr>
              <a:t>Marist </a:t>
            </a:r>
            <a:r>
              <a:rPr sz="3200" spc="-335" dirty="0">
                <a:latin typeface="Book Antiqua"/>
                <a:cs typeface="Book Antiqua"/>
              </a:rPr>
              <a:t>has </a:t>
            </a:r>
            <a:r>
              <a:rPr sz="3200" spc="-260" dirty="0">
                <a:latin typeface="Book Antiqua"/>
                <a:cs typeface="Book Antiqua"/>
              </a:rPr>
              <a:t>been </a:t>
            </a:r>
            <a:r>
              <a:rPr sz="3200" spc="-290" dirty="0">
                <a:latin typeface="Book Antiqua"/>
                <a:cs typeface="Book Antiqua"/>
              </a:rPr>
              <a:t>recognized </a:t>
            </a:r>
            <a:r>
              <a:rPr sz="3200" spc="-400" dirty="0">
                <a:latin typeface="Book Antiqua"/>
                <a:cs typeface="Book Antiqua"/>
              </a:rPr>
              <a:t>by </a:t>
            </a:r>
            <a:r>
              <a:rPr sz="3200" spc="-254" dirty="0">
                <a:latin typeface="Book Antiqua"/>
                <a:cs typeface="Book Antiqua"/>
              </a:rPr>
              <a:t>the</a:t>
            </a:r>
            <a:r>
              <a:rPr sz="3200" spc="-440" dirty="0">
                <a:latin typeface="Book Antiqua"/>
                <a:cs typeface="Book Antiqua"/>
              </a:rPr>
              <a:t> </a:t>
            </a:r>
            <a:r>
              <a:rPr sz="3200" spc="-270" dirty="0">
                <a:latin typeface="Book Antiqua"/>
                <a:cs typeface="Book Antiqua"/>
              </a:rPr>
              <a:t>Princeton  </a:t>
            </a:r>
            <a:r>
              <a:rPr sz="3200" spc="-395" dirty="0">
                <a:latin typeface="Book Antiqua"/>
                <a:cs typeface="Book Antiqua"/>
              </a:rPr>
              <a:t>Review </a:t>
            </a:r>
            <a:r>
              <a:rPr sz="3200" spc="-300" dirty="0">
                <a:latin typeface="Book Antiqua"/>
                <a:cs typeface="Book Antiqua"/>
              </a:rPr>
              <a:t>as </a:t>
            </a:r>
            <a:r>
              <a:rPr sz="3200" spc="-270" dirty="0">
                <a:latin typeface="Book Antiqua"/>
                <a:cs typeface="Book Antiqua"/>
              </a:rPr>
              <a:t>one </a:t>
            </a:r>
            <a:r>
              <a:rPr sz="3200" spc="-250" dirty="0">
                <a:latin typeface="Book Antiqua"/>
                <a:cs typeface="Book Antiqua"/>
              </a:rPr>
              <a:t>of </a:t>
            </a:r>
            <a:r>
              <a:rPr sz="3200" spc="-254" dirty="0">
                <a:latin typeface="Book Antiqua"/>
                <a:cs typeface="Book Antiqua"/>
              </a:rPr>
              <a:t>the </a:t>
            </a:r>
            <a:r>
              <a:rPr sz="3200" spc="-280" dirty="0">
                <a:latin typeface="Book Antiqua"/>
                <a:cs typeface="Book Antiqua"/>
              </a:rPr>
              <a:t>top </a:t>
            </a:r>
            <a:r>
              <a:rPr sz="3200" spc="-10" dirty="0">
                <a:latin typeface="Book Antiqua"/>
                <a:cs typeface="Book Antiqua"/>
              </a:rPr>
              <a:t>50 </a:t>
            </a:r>
            <a:r>
              <a:rPr sz="3200" spc="-350" dirty="0">
                <a:latin typeface="Book Antiqua"/>
                <a:cs typeface="Book Antiqua"/>
              </a:rPr>
              <a:t>undergraduate  </a:t>
            </a:r>
            <a:r>
              <a:rPr sz="3200" spc="-265" dirty="0">
                <a:latin typeface="Book Antiqua"/>
                <a:cs typeface="Book Antiqua"/>
              </a:rPr>
              <a:t>schools </a:t>
            </a:r>
            <a:r>
              <a:rPr sz="3200" spc="-250" dirty="0">
                <a:latin typeface="Book Antiqua"/>
                <a:cs typeface="Book Antiqua"/>
              </a:rPr>
              <a:t>in </a:t>
            </a:r>
            <a:r>
              <a:rPr sz="3200" spc="-385" dirty="0">
                <a:latin typeface="Book Antiqua"/>
                <a:cs typeface="Book Antiqua"/>
              </a:rPr>
              <a:t>which </a:t>
            </a:r>
            <a:r>
              <a:rPr sz="3200" spc="-210" dirty="0">
                <a:latin typeface="Book Antiqua"/>
                <a:cs typeface="Book Antiqua"/>
              </a:rPr>
              <a:t>to </a:t>
            </a:r>
            <a:r>
              <a:rPr sz="3200" spc="-380" dirty="0">
                <a:latin typeface="Book Antiqua"/>
                <a:cs typeface="Book Antiqua"/>
              </a:rPr>
              <a:t>study </a:t>
            </a:r>
            <a:r>
              <a:rPr sz="3200" spc="-390" dirty="0">
                <a:latin typeface="Book Antiqua"/>
                <a:cs typeface="Book Antiqua"/>
              </a:rPr>
              <a:t>game</a:t>
            </a:r>
            <a:r>
              <a:rPr sz="3200" spc="-545" dirty="0">
                <a:latin typeface="Book Antiqua"/>
                <a:cs typeface="Book Antiqua"/>
              </a:rPr>
              <a:t> </a:t>
            </a:r>
            <a:r>
              <a:rPr sz="3200" spc="-275" dirty="0">
                <a:latin typeface="Book Antiqua"/>
                <a:cs typeface="Book Antiqua"/>
              </a:rPr>
              <a:t>design.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61928" y="3674107"/>
            <a:ext cx="15367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-10" dirty="0">
                <a:latin typeface="Lucida Sans"/>
                <a:cs typeface="Lucida Sans"/>
              </a:rPr>
              <a:t>‣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62700" y="3568700"/>
            <a:ext cx="2895600" cy="509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65" dirty="0">
                <a:latin typeface="Book Antiqua"/>
                <a:cs typeface="Book Antiqua"/>
              </a:rPr>
              <a:t>Marist </a:t>
            </a:r>
            <a:r>
              <a:rPr sz="3200" spc="-280" dirty="0">
                <a:latin typeface="Book Antiqua"/>
                <a:cs typeface="Book Antiqua"/>
              </a:rPr>
              <a:t>ranked</a:t>
            </a:r>
            <a:r>
              <a:rPr sz="3200" spc="-229" dirty="0">
                <a:latin typeface="Book Antiqua"/>
                <a:cs typeface="Book Antiqua"/>
              </a:rPr>
              <a:t> </a:t>
            </a:r>
            <a:r>
              <a:rPr sz="3200" spc="-165" dirty="0">
                <a:latin typeface="Book Antiqua"/>
                <a:cs typeface="Book Antiqua"/>
              </a:rPr>
              <a:t>28th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53928" y="4368800"/>
            <a:ext cx="6381115" cy="509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055" indent="-300355">
              <a:lnSpc>
                <a:spcPct val="1000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300" dirty="0">
                <a:latin typeface="Book Antiqua"/>
                <a:cs typeface="Book Antiqua"/>
              </a:rPr>
              <a:t>Recognized </a:t>
            </a:r>
            <a:r>
              <a:rPr sz="3200" spc="-390" dirty="0">
                <a:latin typeface="Book Antiqua"/>
                <a:cs typeface="Book Antiqua"/>
              </a:rPr>
              <a:t>with </a:t>
            </a:r>
            <a:r>
              <a:rPr sz="3200" spc="-260" dirty="0">
                <a:latin typeface="Book Antiqua"/>
                <a:cs typeface="Book Antiqua"/>
              </a:rPr>
              <a:t>other institutions </a:t>
            </a:r>
            <a:r>
              <a:rPr sz="3200" spc="-305" dirty="0">
                <a:latin typeface="Book Antiqua"/>
                <a:cs typeface="Book Antiqua"/>
              </a:rPr>
              <a:t>such</a:t>
            </a:r>
            <a:r>
              <a:rPr sz="3200" spc="-415" dirty="0">
                <a:latin typeface="Book Antiqua"/>
                <a:cs typeface="Book Antiqua"/>
              </a:rPr>
              <a:t> </a:t>
            </a:r>
            <a:r>
              <a:rPr sz="3200" spc="-330" dirty="0">
                <a:latin typeface="Book Antiqua"/>
                <a:cs typeface="Book Antiqua"/>
              </a:rPr>
              <a:t>as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61928" y="4997447"/>
            <a:ext cx="15367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-10" dirty="0">
                <a:latin typeface="Lucida Sans"/>
                <a:cs typeface="Lucida Sans"/>
              </a:rPr>
              <a:t>‣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61928" y="5619747"/>
            <a:ext cx="15367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-10" dirty="0">
                <a:latin typeface="Lucida Sans"/>
                <a:cs typeface="Lucida Sans"/>
              </a:rPr>
              <a:t>‣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1928" y="6242047"/>
            <a:ext cx="15367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-10" dirty="0">
                <a:latin typeface="Lucida Sans"/>
                <a:cs typeface="Lucida Sans"/>
              </a:rPr>
              <a:t>‣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61928" y="6864347"/>
            <a:ext cx="15367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-10" dirty="0">
                <a:latin typeface="Lucida Sans"/>
                <a:cs typeface="Lucida Sans"/>
              </a:rPr>
              <a:t>‣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62700" y="4767600"/>
            <a:ext cx="5485130" cy="2510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679950">
              <a:lnSpc>
                <a:spcPct val="127600"/>
              </a:lnSpc>
            </a:pPr>
            <a:r>
              <a:rPr sz="3200" spc="-260" dirty="0">
                <a:latin typeface="Book Antiqua"/>
                <a:cs typeface="Book Antiqua"/>
              </a:rPr>
              <a:t>MIT  </a:t>
            </a:r>
            <a:r>
              <a:rPr sz="3200" spc="-220" dirty="0">
                <a:latin typeface="Book Antiqua"/>
                <a:cs typeface="Book Antiqua"/>
              </a:rPr>
              <a:t>RPI  </a:t>
            </a:r>
            <a:r>
              <a:rPr sz="3200" spc="-370" dirty="0">
                <a:latin typeface="Book Antiqua"/>
                <a:cs typeface="Book Antiqua"/>
              </a:rPr>
              <a:t>NYU</a:t>
            </a:r>
            <a:endParaRPr sz="3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3200" spc="-325" dirty="0">
                <a:latin typeface="Book Antiqua"/>
                <a:cs typeface="Book Antiqua"/>
              </a:rPr>
              <a:t>Savannah </a:t>
            </a:r>
            <a:r>
              <a:rPr sz="3200" spc="-195" dirty="0">
                <a:latin typeface="Book Antiqua"/>
                <a:cs typeface="Book Antiqua"/>
              </a:rPr>
              <a:t>College </a:t>
            </a:r>
            <a:r>
              <a:rPr sz="3200" spc="-220" dirty="0">
                <a:latin typeface="Book Antiqua"/>
                <a:cs typeface="Book Antiqua"/>
              </a:rPr>
              <a:t>of </a:t>
            </a:r>
            <a:r>
              <a:rPr sz="3200" spc="-295" dirty="0">
                <a:latin typeface="Book Antiqua"/>
                <a:cs typeface="Book Antiqua"/>
              </a:rPr>
              <a:t>Art </a:t>
            </a:r>
            <a:r>
              <a:rPr sz="3200" spc="-355" dirty="0">
                <a:latin typeface="Book Antiqua"/>
                <a:cs typeface="Book Antiqua"/>
              </a:rPr>
              <a:t>and</a:t>
            </a:r>
            <a:r>
              <a:rPr sz="3200" spc="-30" dirty="0">
                <a:latin typeface="Book Antiqua"/>
                <a:cs typeface="Book Antiqua"/>
              </a:rPr>
              <a:t> </a:t>
            </a:r>
            <a:r>
              <a:rPr sz="3200" spc="-210" dirty="0">
                <a:latin typeface="Book Antiqua"/>
                <a:cs typeface="Book Antiqua"/>
              </a:rPr>
              <a:t>Design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47700" y="2222500"/>
            <a:ext cx="4610100" cy="2463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98500" y="4991933"/>
            <a:ext cx="3743960" cy="1613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ts val="2815"/>
              </a:lnSpc>
            </a:pPr>
            <a:r>
              <a:rPr sz="3200" spc="-240" dirty="0">
                <a:latin typeface="Book Antiqua"/>
                <a:cs typeface="Book Antiqua"/>
              </a:rPr>
              <a:t>The </a:t>
            </a:r>
            <a:r>
              <a:rPr sz="3200" spc="-265" dirty="0">
                <a:latin typeface="Book Antiqua"/>
                <a:cs typeface="Book Antiqua"/>
              </a:rPr>
              <a:t>Princeton</a:t>
            </a:r>
            <a:r>
              <a:rPr sz="3200" spc="-484" dirty="0">
                <a:latin typeface="Book Antiqua"/>
                <a:cs typeface="Book Antiqua"/>
              </a:rPr>
              <a:t> </a:t>
            </a:r>
            <a:r>
              <a:rPr sz="3200" spc="-405" dirty="0">
                <a:latin typeface="Book Antiqua"/>
                <a:cs typeface="Book Antiqua"/>
              </a:rPr>
              <a:t>Review</a:t>
            </a:r>
            <a:endParaRPr sz="3200">
              <a:latin typeface="Book Antiqua"/>
              <a:cs typeface="Book Antiqua"/>
            </a:endParaRPr>
          </a:p>
          <a:p>
            <a:pPr marL="12700" marR="5080" algn="just">
              <a:lnSpc>
                <a:spcPts val="3100"/>
              </a:lnSpc>
              <a:spcBef>
                <a:spcPts val="400"/>
              </a:spcBef>
            </a:pPr>
            <a:r>
              <a:rPr sz="3200" spc="-265" dirty="0">
                <a:latin typeface="Book Antiqua"/>
                <a:cs typeface="Book Antiqua"/>
              </a:rPr>
              <a:t>recognizes </a:t>
            </a:r>
            <a:r>
              <a:rPr sz="3200" spc="-290" dirty="0">
                <a:latin typeface="Book Antiqua"/>
                <a:cs typeface="Book Antiqua"/>
              </a:rPr>
              <a:t>Marist’s</a:t>
            </a:r>
            <a:r>
              <a:rPr sz="3200" spc="-465" dirty="0">
                <a:latin typeface="Book Antiqua"/>
                <a:cs typeface="Book Antiqua"/>
              </a:rPr>
              <a:t> </a:t>
            </a:r>
            <a:r>
              <a:rPr sz="3200" spc="-409" dirty="0">
                <a:latin typeface="Book Antiqua"/>
                <a:cs typeface="Book Antiqua"/>
              </a:rPr>
              <a:t>Game  </a:t>
            </a:r>
            <a:r>
              <a:rPr sz="3200" spc="-265" dirty="0">
                <a:latin typeface="Book Antiqua"/>
                <a:cs typeface="Book Antiqua"/>
              </a:rPr>
              <a:t>Design </a:t>
            </a:r>
            <a:r>
              <a:rPr sz="3200" spc="-360" dirty="0">
                <a:latin typeface="Book Antiqua"/>
                <a:cs typeface="Book Antiqua"/>
              </a:rPr>
              <a:t>program </a:t>
            </a:r>
            <a:r>
              <a:rPr sz="3200" spc="-300" dirty="0">
                <a:latin typeface="Book Antiqua"/>
                <a:cs typeface="Book Antiqua"/>
              </a:rPr>
              <a:t>as </a:t>
            </a:r>
            <a:r>
              <a:rPr sz="3200" spc="-270" dirty="0">
                <a:latin typeface="Book Antiqua"/>
                <a:cs typeface="Book Antiqua"/>
              </a:rPr>
              <a:t>one </a:t>
            </a:r>
            <a:r>
              <a:rPr sz="3200" spc="-285" dirty="0">
                <a:latin typeface="Book Antiqua"/>
                <a:cs typeface="Book Antiqua"/>
              </a:rPr>
              <a:t>of  </a:t>
            </a:r>
            <a:r>
              <a:rPr sz="3200" spc="-254" dirty="0">
                <a:latin typeface="Book Antiqua"/>
                <a:cs typeface="Book Antiqua"/>
              </a:rPr>
              <a:t>the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280" dirty="0">
                <a:latin typeface="Book Antiqua"/>
                <a:cs typeface="Book Antiqua"/>
              </a:rPr>
              <a:t>top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10" dirty="0">
                <a:latin typeface="Book Antiqua"/>
                <a:cs typeface="Book Antiqua"/>
              </a:rPr>
              <a:t>50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250" dirty="0">
                <a:latin typeface="Book Antiqua"/>
                <a:cs typeface="Book Antiqua"/>
              </a:rPr>
              <a:t>in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254" dirty="0">
                <a:latin typeface="Book Antiqua"/>
                <a:cs typeface="Book Antiqua"/>
              </a:rPr>
              <a:t>the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290" dirty="0">
                <a:latin typeface="Book Antiqua"/>
                <a:cs typeface="Book Antiqua"/>
              </a:rPr>
              <a:t>country.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4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000" y="622300"/>
            <a:ext cx="3662045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5" dirty="0">
                <a:latin typeface="Arial"/>
                <a:cs typeface="Arial"/>
              </a:rPr>
              <a:t>External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spc="-20" dirty="0">
                <a:latin typeface="Arial"/>
                <a:cs typeface="Arial"/>
              </a:rPr>
              <a:t>Validation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3452" y="1244600"/>
            <a:ext cx="11709400" cy="0"/>
          </a:xfrm>
          <a:custGeom>
            <a:avLst/>
            <a:gdLst/>
            <a:ahLst/>
            <a:cxnLst/>
            <a:rect l="l" t="t" r="r" b="b"/>
            <a:pathLst>
              <a:path w="11709400">
                <a:moveTo>
                  <a:pt x="0" y="0"/>
                </a:moveTo>
                <a:lnTo>
                  <a:pt x="11709402" y="0"/>
                </a:lnTo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7590" y="708987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70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7590" y="887982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solidFill>
            <a:srgbClr val="CE2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0400" y="2222500"/>
            <a:ext cx="4038600" cy="535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53928" y="2352039"/>
            <a:ext cx="6623684" cy="4558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055" marR="5080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310" dirty="0">
                <a:latin typeface="Book Antiqua"/>
                <a:cs typeface="Book Antiqua"/>
              </a:rPr>
              <a:t>“Marist </a:t>
            </a:r>
            <a:r>
              <a:rPr sz="3200" spc="-235" dirty="0">
                <a:latin typeface="Book Antiqua"/>
                <a:cs typeface="Book Antiqua"/>
              </a:rPr>
              <a:t>feels </a:t>
            </a:r>
            <a:r>
              <a:rPr sz="3200" spc="-220" dirty="0">
                <a:latin typeface="Book Antiqua"/>
                <a:cs typeface="Book Antiqua"/>
              </a:rPr>
              <a:t>just </a:t>
            </a:r>
            <a:r>
              <a:rPr sz="3200" spc="-235" dirty="0">
                <a:latin typeface="Book Antiqua"/>
                <a:cs typeface="Book Antiqua"/>
              </a:rPr>
              <a:t>like </a:t>
            </a:r>
            <a:r>
              <a:rPr sz="3200" spc="-370" dirty="0">
                <a:latin typeface="Book Antiqua"/>
                <a:cs typeface="Book Antiqua"/>
              </a:rPr>
              <a:t>home </a:t>
            </a:r>
            <a:r>
              <a:rPr sz="3200" spc="-254" dirty="0">
                <a:latin typeface="Book Antiqua"/>
                <a:cs typeface="Book Antiqua"/>
              </a:rPr>
              <a:t>the</a:t>
            </a:r>
            <a:r>
              <a:rPr sz="3200" spc="-640" dirty="0">
                <a:latin typeface="Book Antiqua"/>
                <a:cs typeface="Book Antiqua"/>
              </a:rPr>
              <a:t> </a:t>
            </a:r>
            <a:r>
              <a:rPr sz="3200" spc="-380" dirty="0">
                <a:latin typeface="Book Antiqua"/>
                <a:cs typeface="Book Antiqua"/>
              </a:rPr>
              <a:t>moment </a:t>
            </a:r>
            <a:r>
              <a:rPr sz="3200" spc="-425" dirty="0">
                <a:latin typeface="Book Antiqua"/>
                <a:cs typeface="Book Antiqua"/>
              </a:rPr>
              <a:t>you  </a:t>
            </a:r>
            <a:r>
              <a:rPr sz="3200" spc="-320" dirty="0">
                <a:latin typeface="Book Antiqua"/>
                <a:cs typeface="Book Antiqua"/>
              </a:rPr>
              <a:t>pull </a:t>
            </a:r>
            <a:r>
              <a:rPr sz="3200" spc="-265" dirty="0">
                <a:latin typeface="Book Antiqua"/>
                <a:cs typeface="Book Antiqua"/>
              </a:rPr>
              <a:t>onto</a:t>
            </a:r>
            <a:r>
              <a:rPr sz="3200" spc="-434" dirty="0">
                <a:latin typeface="Book Antiqua"/>
                <a:cs typeface="Book Antiqua"/>
              </a:rPr>
              <a:t> </a:t>
            </a:r>
            <a:r>
              <a:rPr sz="3200" spc="-325" dirty="0">
                <a:latin typeface="Book Antiqua"/>
                <a:cs typeface="Book Antiqua"/>
              </a:rPr>
              <a:t>campus.”</a:t>
            </a:r>
            <a:endParaRPr sz="32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Book Antiqua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13055" marR="48260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285" dirty="0">
                <a:latin typeface="Book Antiqua"/>
                <a:cs typeface="Book Antiqua"/>
              </a:rPr>
              <a:t>Students enjoy </a:t>
            </a:r>
            <a:r>
              <a:rPr sz="3200" spc="-350" dirty="0">
                <a:latin typeface="Book Antiqua"/>
                <a:cs typeface="Book Antiqua"/>
              </a:rPr>
              <a:t>an </a:t>
            </a:r>
            <a:r>
              <a:rPr sz="3200" spc="-270" dirty="0">
                <a:latin typeface="Book Antiqua"/>
                <a:cs typeface="Book Antiqua"/>
              </a:rPr>
              <a:t>“enriching </a:t>
            </a:r>
            <a:r>
              <a:rPr sz="3200" spc="-375" dirty="0">
                <a:latin typeface="Book Antiqua"/>
                <a:cs typeface="Book Antiqua"/>
              </a:rPr>
              <a:t>community”  </a:t>
            </a:r>
            <a:r>
              <a:rPr sz="3200" spc="-400" dirty="0">
                <a:latin typeface="Book Antiqua"/>
                <a:cs typeface="Book Antiqua"/>
              </a:rPr>
              <a:t>and </a:t>
            </a:r>
            <a:r>
              <a:rPr sz="3200" spc="-335" dirty="0">
                <a:latin typeface="Book Antiqua"/>
                <a:cs typeface="Book Antiqua"/>
              </a:rPr>
              <a:t>graduate </a:t>
            </a:r>
            <a:r>
              <a:rPr sz="3200" spc="-320" dirty="0">
                <a:latin typeface="Book Antiqua"/>
                <a:cs typeface="Book Antiqua"/>
              </a:rPr>
              <a:t>“prepared </a:t>
            </a:r>
            <a:r>
              <a:rPr sz="3200" spc="-250" dirty="0">
                <a:latin typeface="Book Antiqua"/>
                <a:cs typeface="Book Antiqua"/>
              </a:rPr>
              <a:t>for </a:t>
            </a:r>
            <a:r>
              <a:rPr sz="3200" spc="-254" dirty="0">
                <a:latin typeface="Book Antiqua"/>
                <a:cs typeface="Book Antiqua"/>
              </a:rPr>
              <a:t>the</a:t>
            </a:r>
            <a:r>
              <a:rPr sz="3200" spc="-355" dirty="0">
                <a:latin typeface="Book Antiqua"/>
                <a:cs typeface="Book Antiqua"/>
              </a:rPr>
              <a:t> </a:t>
            </a:r>
            <a:r>
              <a:rPr sz="3200" spc="-315" dirty="0">
                <a:latin typeface="Book Antiqua"/>
                <a:cs typeface="Book Antiqua"/>
              </a:rPr>
              <a:t>workplace.”</a:t>
            </a:r>
            <a:endParaRPr sz="32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Book Antiqua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13055" marR="50800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240" dirty="0">
                <a:latin typeface="Book Antiqua"/>
                <a:cs typeface="Book Antiqua"/>
              </a:rPr>
              <a:t>The </a:t>
            </a:r>
            <a:r>
              <a:rPr sz="3200" spc="-320" dirty="0">
                <a:latin typeface="Book Antiqua"/>
                <a:cs typeface="Book Antiqua"/>
              </a:rPr>
              <a:t>faculty </a:t>
            </a:r>
            <a:r>
              <a:rPr sz="3200" spc="-310" dirty="0">
                <a:latin typeface="Book Antiqua"/>
                <a:cs typeface="Book Antiqua"/>
              </a:rPr>
              <a:t>really </a:t>
            </a:r>
            <a:r>
              <a:rPr sz="3200" spc="-245" dirty="0">
                <a:latin typeface="Book Antiqua"/>
                <a:cs typeface="Book Antiqua"/>
              </a:rPr>
              <a:t>“care </a:t>
            </a:r>
            <a:r>
              <a:rPr sz="3200" spc="-310" dirty="0">
                <a:latin typeface="Book Antiqua"/>
                <a:cs typeface="Book Antiqua"/>
              </a:rPr>
              <a:t>about </a:t>
            </a:r>
            <a:r>
              <a:rPr sz="3200" spc="-290" dirty="0">
                <a:latin typeface="Book Antiqua"/>
                <a:cs typeface="Book Antiqua"/>
              </a:rPr>
              <a:t>students”</a:t>
            </a:r>
            <a:r>
              <a:rPr sz="3200" spc="-605" dirty="0">
                <a:latin typeface="Book Antiqua"/>
                <a:cs typeface="Book Antiqua"/>
              </a:rPr>
              <a:t> </a:t>
            </a:r>
            <a:r>
              <a:rPr sz="3200" spc="-420" dirty="0">
                <a:latin typeface="Book Antiqua"/>
                <a:cs typeface="Book Antiqua"/>
              </a:rPr>
              <a:t>and  </a:t>
            </a:r>
            <a:r>
              <a:rPr sz="3200" spc="-310" dirty="0">
                <a:latin typeface="Book Antiqua"/>
                <a:cs typeface="Book Antiqua"/>
              </a:rPr>
              <a:t>“demonstrate </a:t>
            </a:r>
            <a:r>
              <a:rPr sz="3200" spc="-335" dirty="0">
                <a:latin typeface="Book Antiqua"/>
                <a:cs typeface="Book Antiqua"/>
              </a:rPr>
              <a:t>enthusiasm </a:t>
            </a:r>
            <a:r>
              <a:rPr sz="3200" spc="-250" dirty="0">
                <a:latin typeface="Book Antiqua"/>
                <a:cs typeface="Book Antiqua"/>
              </a:rPr>
              <a:t>for</a:t>
            </a:r>
            <a:r>
              <a:rPr sz="3200" spc="-345" dirty="0">
                <a:latin typeface="Book Antiqua"/>
                <a:cs typeface="Book Antiqua"/>
              </a:rPr>
              <a:t> </a:t>
            </a:r>
            <a:r>
              <a:rPr sz="3200" spc="-285" dirty="0">
                <a:latin typeface="Book Antiqua"/>
                <a:cs typeface="Book Antiqua"/>
              </a:rPr>
              <a:t>material.”</a:t>
            </a:r>
            <a:endParaRPr sz="32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Book Antiqua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13055" marR="604520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285" dirty="0">
                <a:latin typeface="Book Antiqua"/>
                <a:cs typeface="Book Antiqua"/>
              </a:rPr>
              <a:t>“You </a:t>
            </a:r>
            <a:r>
              <a:rPr sz="3200" spc="-290" dirty="0">
                <a:latin typeface="Book Antiqua"/>
                <a:cs typeface="Book Antiqua"/>
              </a:rPr>
              <a:t>can </a:t>
            </a:r>
            <a:r>
              <a:rPr sz="3200" spc="-270" dirty="0">
                <a:latin typeface="Book Antiqua"/>
                <a:cs typeface="Book Antiqua"/>
              </a:rPr>
              <a:t>receive </a:t>
            </a:r>
            <a:r>
              <a:rPr sz="3200" spc="-330" dirty="0">
                <a:latin typeface="Book Antiqua"/>
                <a:cs typeface="Book Antiqua"/>
              </a:rPr>
              <a:t>a </a:t>
            </a:r>
            <a:r>
              <a:rPr sz="3200" spc="-270" dirty="0">
                <a:latin typeface="Book Antiqua"/>
                <a:cs typeface="Book Antiqua"/>
              </a:rPr>
              <a:t>great </a:t>
            </a:r>
            <a:r>
              <a:rPr sz="3200" spc="-300" dirty="0">
                <a:latin typeface="Book Antiqua"/>
                <a:cs typeface="Book Antiqua"/>
              </a:rPr>
              <a:t>education</a:t>
            </a:r>
            <a:r>
              <a:rPr sz="3200" spc="-600" dirty="0">
                <a:latin typeface="Book Antiqua"/>
                <a:cs typeface="Book Antiqua"/>
              </a:rPr>
              <a:t> </a:t>
            </a:r>
            <a:r>
              <a:rPr sz="3200" spc="-275" dirty="0">
                <a:latin typeface="Book Antiqua"/>
                <a:cs typeface="Book Antiqua"/>
              </a:rPr>
              <a:t>here  </a:t>
            </a:r>
            <a:r>
              <a:rPr sz="3200" spc="-315" dirty="0">
                <a:latin typeface="Book Antiqua"/>
                <a:cs typeface="Book Antiqua"/>
              </a:rPr>
              <a:t>along </a:t>
            </a:r>
            <a:r>
              <a:rPr sz="3200" spc="-390" dirty="0">
                <a:latin typeface="Book Antiqua"/>
                <a:cs typeface="Book Antiqua"/>
              </a:rPr>
              <a:t>with </a:t>
            </a:r>
            <a:r>
              <a:rPr sz="3200" spc="-254" dirty="0">
                <a:latin typeface="Book Antiqua"/>
                <a:cs typeface="Book Antiqua"/>
              </a:rPr>
              <a:t>the </a:t>
            </a:r>
            <a:r>
              <a:rPr sz="3200" spc="-295" dirty="0">
                <a:latin typeface="Book Antiqua"/>
                <a:cs typeface="Book Antiqua"/>
              </a:rPr>
              <a:t>beautiful</a:t>
            </a:r>
            <a:r>
              <a:rPr sz="3200" spc="-405" dirty="0">
                <a:latin typeface="Book Antiqua"/>
                <a:cs typeface="Book Antiqua"/>
              </a:rPr>
              <a:t> </a:t>
            </a:r>
            <a:r>
              <a:rPr sz="3200" spc="-360" dirty="0">
                <a:latin typeface="Book Antiqua"/>
                <a:cs typeface="Book Antiqua"/>
              </a:rPr>
              <a:t>view.”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4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000" y="622300"/>
            <a:ext cx="3662045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5" dirty="0">
                <a:latin typeface="Arial"/>
                <a:cs typeface="Arial"/>
              </a:rPr>
              <a:t>External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spc="-20" dirty="0">
                <a:latin typeface="Arial"/>
                <a:cs typeface="Arial"/>
              </a:rPr>
              <a:t>Validation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3452" y="1244600"/>
            <a:ext cx="11709400" cy="0"/>
          </a:xfrm>
          <a:custGeom>
            <a:avLst/>
            <a:gdLst/>
            <a:ahLst/>
            <a:cxnLst/>
            <a:rect l="l" t="t" r="r" b="b"/>
            <a:pathLst>
              <a:path w="11709400">
                <a:moveTo>
                  <a:pt x="0" y="0"/>
                </a:moveTo>
                <a:lnTo>
                  <a:pt x="11709402" y="0"/>
                </a:lnTo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7590" y="708987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70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7590" y="887982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solidFill>
            <a:srgbClr val="CE2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0400" y="2222500"/>
            <a:ext cx="3568700" cy="535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53928" y="2352039"/>
            <a:ext cx="6682105" cy="4494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055" marR="13335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285" dirty="0">
                <a:latin typeface="Book Antiqua"/>
                <a:cs typeface="Book Antiqua"/>
              </a:rPr>
              <a:t>“Marist’s </a:t>
            </a:r>
            <a:r>
              <a:rPr sz="3200" spc="-260" dirty="0">
                <a:latin typeface="Book Antiqua"/>
                <a:cs typeface="Book Antiqua"/>
              </a:rPr>
              <a:t>location </a:t>
            </a:r>
            <a:r>
              <a:rPr sz="3200" spc="-330" dirty="0">
                <a:latin typeface="Book Antiqua"/>
                <a:cs typeface="Book Antiqua"/>
              </a:rPr>
              <a:t>between </a:t>
            </a:r>
            <a:r>
              <a:rPr sz="3200" spc="-355" dirty="0">
                <a:latin typeface="Book Antiqua"/>
                <a:cs typeface="Book Antiqua"/>
              </a:rPr>
              <a:t>NYC </a:t>
            </a:r>
            <a:r>
              <a:rPr sz="3200" spc="-400" dirty="0">
                <a:latin typeface="Book Antiqua"/>
                <a:cs typeface="Book Antiqua"/>
              </a:rPr>
              <a:t>and </a:t>
            </a:r>
            <a:r>
              <a:rPr sz="3200" spc="-415" dirty="0">
                <a:latin typeface="Book Antiqua"/>
                <a:cs typeface="Book Antiqua"/>
              </a:rPr>
              <a:t>Albany  </a:t>
            </a:r>
            <a:r>
              <a:rPr sz="3200" spc="-360" dirty="0">
                <a:latin typeface="Book Antiqua"/>
                <a:cs typeface="Book Antiqua"/>
              </a:rPr>
              <a:t>makes </a:t>
            </a:r>
            <a:r>
              <a:rPr sz="3200" spc="-300" dirty="0">
                <a:latin typeface="Book Antiqua"/>
                <a:cs typeface="Book Antiqua"/>
              </a:rPr>
              <a:t>students </a:t>
            </a:r>
            <a:r>
              <a:rPr sz="3200" spc="-330" dirty="0">
                <a:latin typeface="Book Antiqua"/>
                <a:cs typeface="Book Antiqua"/>
              </a:rPr>
              <a:t>available </a:t>
            </a:r>
            <a:r>
              <a:rPr sz="3200" spc="-250" dirty="0">
                <a:latin typeface="Book Antiqua"/>
                <a:cs typeface="Book Antiqua"/>
              </a:rPr>
              <a:t>for </a:t>
            </a:r>
            <a:r>
              <a:rPr sz="3200" spc="-285" dirty="0">
                <a:latin typeface="Book Antiqua"/>
                <a:cs typeface="Book Antiqua"/>
              </a:rPr>
              <a:t>internships  </a:t>
            </a:r>
            <a:r>
              <a:rPr sz="3200" spc="-365" dirty="0">
                <a:latin typeface="Book Antiqua"/>
                <a:cs typeface="Book Antiqua"/>
              </a:rPr>
              <a:t>while </a:t>
            </a:r>
            <a:r>
              <a:rPr sz="3200" spc="-335" dirty="0">
                <a:latin typeface="Book Antiqua"/>
                <a:cs typeface="Book Antiqua"/>
              </a:rPr>
              <a:t>thoroughly </a:t>
            </a:r>
            <a:r>
              <a:rPr sz="3200" spc="-380" dirty="0">
                <a:latin typeface="Book Antiqua"/>
                <a:cs typeface="Book Antiqua"/>
              </a:rPr>
              <a:t>involved </a:t>
            </a:r>
            <a:r>
              <a:rPr sz="3200" spc="-250" dirty="0">
                <a:latin typeface="Book Antiqua"/>
                <a:cs typeface="Book Antiqua"/>
              </a:rPr>
              <a:t>in</a:t>
            </a:r>
            <a:r>
              <a:rPr sz="3200" spc="-270" dirty="0">
                <a:latin typeface="Book Antiqua"/>
                <a:cs typeface="Book Antiqua"/>
              </a:rPr>
              <a:t> </a:t>
            </a:r>
            <a:r>
              <a:rPr sz="3200" spc="-235" dirty="0">
                <a:latin typeface="Book Antiqua"/>
                <a:cs typeface="Book Antiqua"/>
              </a:rPr>
              <a:t>classes.”</a:t>
            </a:r>
            <a:endParaRPr sz="32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Book Antiqua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13055" marR="5080" indent="-300355">
              <a:lnSpc>
                <a:spcPct val="820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320" dirty="0">
                <a:latin typeface="Book Antiqua"/>
                <a:cs typeface="Book Antiqua"/>
              </a:rPr>
              <a:t>Marist </a:t>
            </a:r>
            <a:r>
              <a:rPr sz="3200" spc="-340" dirty="0">
                <a:latin typeface="Book Antiqua"/>
                <a:cs typeface="Book Antiqua"/>
              </a:rPr>
              <a:t>provides </a:t>
            </a:r>
            <a:r>
              <a:rPr sz="3200" spc="-250" dirty="0">
                <a:latin typeface="Book Antiqua"/>
                <a:cs typeface="Book Antiqua"/>
              </a:rPr>
              <a:t>“the </a:t>
            </a:r>
            <a:r>
              <a:rPr sz="3200" spc="-240" dirty="0">
                <a:latin typeface="Book Antiqua"/>
                <a:cs typeface="Book Antiqua"/>
              </a:rPr>
              <a:t>tools </a:t>
            </a:r>
            <a:r>
              <a:rPr sz="3200" spc="-400" dirty="0">
                <a:latin typeface="Book Antiqua"/>
                <a:cs typeface="Book Antiqua"/>
              </a:rPr>
              <a:t>and </a:t>
            </a:r>
            <a:r>
              <a:rPr sz="3200" spc="-254" dirty="0">
                <a:latin typeface="Book Antiqua"/>
                <a:cs typeface="Book Antiqua"/>
              </a:rPr>
              <a:t>resources </a:t>
            </a:r>
            <a:r>
              <a:rPr sz="3200" spc="-250" dirty="0">
                <a:latin typeface="Book Antiqua"/>
                <a:cs typeface="Book Antiqua"/>
              </a:rPr>
              <a:t>of</a:t>
            </a:r>
            <a:r>
              <a:rPr sz="3200" spc="-565" dirty="0">
                <a:latin typeface="Book Antiqua"/>
                <a:cs typeface="Book Antiqua"/>
              </a:rPr>
              <a:t> </a:t>
            </a:r>
            <a:r>
              <a:rPr sz="3200" spc="-330" dirty="0">
                <a:latin typeface="Book Antiqua"/>
                <a:cs typeface="Book Antiqua"/>
              </a:rPr>
              <a:t>a  </a:t>
            </a:r>
            <a:r>
              <a:rPr sz="3200" spc="-405" dirty="0">
                <a:latin typeface="Book Antiqua"/>
                <a:cs typeface="Book Antiqua"/>
              </a:rPr>
              <a:t>world </a:t>
            </a:r>
            <a:r>
              <a:rPr sz="3200" spc="-325" dirty="0">
                <a:latin typeface="Book Antiqua"/>
                <a:cs typeface="Book Antiqua"/>
              </a:rPr>
              <a:t>university </a:t>
            </a:r>
            <a:r>
              <a:rPr sz="3200" spc="-400" dirty="0">
                <a:latin typeface="Book Antiqua"/>
                <a:cs typeface="Book Antiqua"/>
              </a:rPr>
              <a:t>and </a:t>
            </a:r>
            <a:r>
              <a:rPr sz="3200" spc="-254" dirty="0">
                <a:latin typeface="Book Antiqua"/>
                <a:cs typeface="Book Antiqua"/>
              </a:rPr>
              <a:t>the </a:t>
            </a:r>
            <a:r>
              <a:rPr sz="3200" spc="-240" dirty="0">
                <a:latin typeface="Book Antiqua"/>
                <a:cs typeface="Book Antiqua"/>
              </a:rPr>
              <a:t>access </a:t>
            </a:r>
            <a:r>
              <a:rPr sz="3200" spc="-420" dirty="0">
                <a:latin typeface="Book Antiqua"/>
                <a:cs typeface="Book Antiqua"/>
              </a:rPr>
              <a:t>and  </a:t>
            </a:r>
            <a:r>
              <a:rPr sz="3200" spc="-305" dirty="0">
                <a:latin typeface="Book Antiqua"/>
                <a:cs typeface="Book Antiqua"/>
              </a:rPr>
              <a:t>personality </a:t>
            </a:r>
            <a:r>
              <a:rPr sz="3200" spc="-250" dirty="0">
                <a:latin typeface="Book Antiqua"/>
                <a:cs typeface="Book Antiqua"/>
              </a:rPr>
              <a:t>of </a:t>
            </a:r>
            <a:r>
              <a:rPr sz="3200" spc="-330" dirty="0">
                <a:latin typeface="Book Antiqua"/>
                <a:cs typeface="Book Antiqua"/>
              </a:rPr>
              <a:t>a </a:t>
            </a:r>
            <a:r>
              <a:rPr sz="3200" spc="-345" dirty="0">
                <a:latin typeface="Book Antiqua"/>
                <a:cs typeface="Book Antiqua"/>
              </a:rPr>
              <a:t>small</a:t>
            </a:r>
            <a:r>
              <a:rPr sz="3200" spc="-475" dirty="0">
                <a:latin typeface="Book Antiqua"/>
                <a:cs typeface="Book Antiqua"/>
              </a:rPr>
              <a:t> </a:t>
            </a:r>
            <a:r>
              <a:rPr sz="3200" spc="-245" dirty="0">
                <a:latin typeface="Book Antiqua"/>
                <a:cs typeface="Book Antiqua"/>
              </a:rPr>
              <a:t>institution.”</a:t>
            </a:r>
            <a:endParaRPr sz="32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Book Antiqua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313055" marR="8255" indent="-300355">
              <a:lnSpc>
                <a:spcPts val="3100"/>
              </a:lnSpc>
              <a:buSzPct val="67187"/>
              <a:buChar char="•"/>
              <a:tabLst>
                <a:tab pos="313690" algn="l"/>
              </a:tabLst>
            </a:pPr>
            <a:r>
              <a:rPr sz="3200" spc="-285" dirty="0">
                <a:latin typeface="Book Antiqua"/>
                <a:cs typeface="Book Antiqua"/>
              </a:rPr>
              <a:t>Students </a:t>
            </a:r>
            <a:r>
              <a:rPr sz="3200" spc="-385" dirty="0">
                <a:latin typeface="Book Antiqua"/>
                <a:cs typeface="Book Antiqua"/>
              </a:rPr>
              <a:t>say </a:t>
            </a:r>
            <a:r>
              <a:rPr sz="3200" spc="-285" dirty="0">
                <a:latin typeface="Book Antiqua"/>
                <a:cs typeface="Book Antiqua"/>
              </a:rPr>
              <a:t>that </a:t>
            </a:r>
            <a:r>
              <a:rPr sz="3200" spc="-320" dirty="0">
                <a:latin typeface="Book Antiqua"/>
                <a:cs typeface="Book Antiqua"/>
              </a:rPr>
              <a:t>Marist </a:t>
            </a:r>
            <a:r>
              <a:rPr sz="3200" spc="-295" dirty="0">
                <a:latin typeface="Book Antiqua"/>
                <a:cs typeface="Book Antiqua"/>
              </a:rPr>
              <a:t>“prepares </a:t>
            </a:r>
            <a:r>
              <a:rPr sz="3200" spc="-400" dirty="0">
                <a:latin typeface="Book Antiqua"/>
                <a:cs typeface="Book Antiqua"/>
              </a:rPr>
              <a:t>you </a:t>
            </a:r>
            <a:r>
              <a:rPr sz="3200" spc="-270" dirty="0">
                <a:latin typeface="Book Antiqua"/>
                <a:cs typeface="Book Antiqua"/>
              </a:rPr>
              <a:t>for  </a:t>
            </a:r>
            <a:r>
              <a:rPr sz="3200" spc="-254" dirty="0">
                <a:latin typeface="Book Antiqua"/>
                <a:cs typeface="Book Antiqua"/>
              </a:rPr>
              <a:t>the </a:t>
            </a:r>
            <a:r>
              <a:rPr sz="3200" spc="-285" dirty="0">
                <a:latin typeface="Book Antiqua"/>
                <a:cs typeface="Book Antiqua"/>
              </a:rPr>
              <a:t>professional </a:t>
            </a:r>
            <a:r>
              <a:rPr sz="3200" spc="-345" dirty="0">
                <a:latin typeface="Book Antiqua"/>
                <a:cs typeface="Book Antiqua"/>
              </a:rPr>
              <a:t>world, </a:t>
            </a:r>
            <a:r>
              <a:rPr sz="3200" spc="-390" dirty="0">
                <a:latin typeface="Book Antiqua"/>
                <a:cs typeface="Book Antiqua"/>
              </a:rPr>
              <a:t>with </a:t>
            </a:r>
            <a:r>
              <a:rPr sz="3200" spc="-254" dirty="0">
                <a:latin typeface="Book Antiqua"/>
                <a:cs typeface="Book Antiqua"/>
              </a:rPr>
              <a:t>the </a:t>
            </a:r>
            <a:r>
              <a:rPr sz="3200" spc="-310" dirty="0">
                <a:latin typeface="Book Antiqua"/>
                <a:cs typeface="Book Antiqua"/>
              </a:rPr>
              <a:t>help </a:t>
            </a:r>
            <a:r>
              <a:rPr sz="3200" spc="-250" dirty="0">
                <a:latin typeface="Book Antiqua"/>
                <a:cs typeface="Book Antiqua"/>
              </a:rPr>
              <a:t>of</a:t>
            </a:r>
            <a:r>
              <a:rPr sz="3200" spc="-495" dirty="0">
                <a:latin typeface="Book Antiqua"/>
                <a:cs typeface="Book Antiqua"/>
              </a:rPr>
              <a:t> </a:t>
            </a:r>
            <a:r>
              <a:rPr sz="3200" spc="-285" dirty="0">
                <a:latin typeface="Book Antiqua"/>
                <a:cs typeface="Book Antiqua"/>
              </a:rPr>
              <a:t>great  </a:t>
            </a:r>
            <a:r>
              <a:rPr sz="3200" spc="-320" dirty="0">
                <a:latin typeface="Book Antiqua"/>
                <a:cs typeface="Book Antiqua"/>
              </a:rPr>
              <a:t>alumni.”</a:t>
            </a:r>
            <a:endParaRPr sz="32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4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External</a:t>
            </a:r>
            <a:r>
              <a:rPr spc="-70" dirty="0"/>
              <a:t> </a:t>
            </a:r>
            <a:r>
              <a:rPr spc="-20" dirty="0"/>
              <a:t>Validation</a:t>
            </a:r>
          </a:p>
        </p:txBody>
      </p:sp>
      <p:sp>
        <p:nvSpPr>
          <p:cNvPr id="3" name="object 3"/>
          <p:cNvSpPr/>
          <p:nvPr/>
        </p:nvSpPr>
        <p:spPr>
          <a:xfrm>
            <a:off x="653452" y="1244600"/>
            <a:ext cx="11709400" cy="0"/>
          </a:xfrm>
          <a:custGeom>
            <a:avLst/>
            <a:gdLst/>
            <a:ahLst/>
            <a:cxnLst/>
            <a:rect l="l" t="t" r="r" b="b"/>
            <a:pathLst>
              <a:path w="11709400">
                <a:moveTo>
                  <a:pt x="0" y="0"/>
                </a:moveTo>
                <a:lnTo>
                  <a:pt x="11709402" y="0"/>
                </a:lnTo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7590" y="708987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70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7590" y="887982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solidFill>
            <a:srgbClr val="CE2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0400" y="2222500"/>
            <a:ext cx="3568700" cy="535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400674" y="1438275"/>
          <a:ext cx="6083300" cy="6943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7405"/>
                <a:gridCol w="3057795"/>
              </a:tblGrid>
              <a:tr h="314325">
                <a:tc gridSpan="2">
                  <a:txBody>
                    <a:bodyPr/>
                    <a:lstStyle/>
                    <a:p>
                      <a:pPr marL="10668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Princeton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Review’s </a:t>
                      </a:r>
                      <a:r>
                        <a:rPr sz="14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50 </a:t>
                      </a:r>
                      <a:r>
                        <a:rPr sz="14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Colleges </a:t>
                      </a:r>
                      <a:r>
                        <a:rPr sz="1400" b="1" i="1" spc="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That 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Create</a:t>
                      </a:r>
                      <a:r>
                        <a:rPr sz="1400" b="1" i="1" spc="1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Futures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25400">
                      <a:solidFill>
                        <a:srgbClr val="CE2341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907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Arizona</a:t>
                      </a:r>
                      <a:r>
                        <a:rPr sz="11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State</a:t>
                      </a:r>
                      <a:r>
                        <a:rPr sz="11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AZ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Princeton University,</a:t>
                      </a:r>
                      <a:r>
                        <a:rPr sz="1100" spc="-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NJ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Babson College,</a:t>
                      </a:r>
                      <a:r>
                        <a:rPr sz="1100" spc="-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Rhodes</a:t>
                      </a:r>
                      <a:r>
                        <a:rPr sz="1100" spc="-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TN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Bryn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Mawr College,</a:t>
                      </a:r>
                      <a:r>
                        <a:rPr sz="1100" spc="-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Rice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TX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CUNY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Hunter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Smith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Claremont</a:t>
                      </a:r>
                      <a:r>
                        <a:rPr sz="11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McKenna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St.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Lawrence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</a:t>
                      </a:r>
                      <a:r>
                        <a:rPr sz="11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Charleston,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Stanford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William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Mary,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VA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SUNY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Binghamton,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Columbia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Stevens</a:t>
                      </a:r>
                      <a:r>
                        <a:rPr sz="11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Institute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Technology,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NJ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DePauw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IN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Swarthmore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Drew</a:t>
                      </a:r>
                      <a:r>
                        <a:rPr sz="1100" spc="-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NJ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California,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San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Diego,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Duke</a:t>
                      </a:r>
                      <a:r>
                        <a:rPr sz="1100" spc="-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NC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Dayton,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OH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Franklin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sz="11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Florida,</a:t>
                      </a:r>
                      <a:r>
                        <a:rPr sz="1100" spc="-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9595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George</a:t>
                      </a:r>
                      <a:r>
                        <a:rPr sz="11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Washington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DC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Houston,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TX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Gettysburg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Michigan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Ann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Arbor,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5" dirty="0">
                          <a:latin typeface="Times New Roman"/>
                          <a:cs typeface="Times New Roman"/>
                        </a:rPr>
                        <a:t>Harvey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Mudd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Notre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Dame,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IN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Haverford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Pennsylvania,</a:t>
                      </a:r>
                      <a:r>
                        <a:rPr sz="11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Hobart</a:t>
                      </a:r>
                      <a:r>
                        <a:rPr sz="11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William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Smith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Colleges,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Pittsburgh,</a:t>
                      </a:r>
                      <a:r>
                        <a:rPr sz="11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Lehigh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Southern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California,</a:t>
                      </a:r>
                      <a:r>
                        <a:rPr sz="1100" spc="-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i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Marist </a:t>
                      </a:r>
                      <a:r>
                        <a:rPr sz="1400" b="1" i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400" b="1" i="1" spc="1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NY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Texas</a:t>
                      </a:r>
                      <a:r>
                        <a:rPr sz="11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11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Austin,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TX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Massachusetts</a:t>
                      </a:r>
                      <a:r>
                        <a:rPr sz="11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Institute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Technology,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Vassar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20" dirty="0">
                          <a:latin typeface="Times New Roman"/>
                          <a:cs typeface="Times New Roman"/>
                        </a:rPr>
                        <a:t>Middlebury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VT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Villanova University,</a:t>
                      </a:r>
                      <a:r>
                        <a:rPr sz="1100" spc="-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Northeastern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Wagner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Oberlin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OH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Wake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Forest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Pitzer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spc="10" dirty="0">
                          <a:latin typeface="Times New Roman"/>
                          <a:cs typeface="Times New Roman"/>
                        </a:rPr>
                        <a:t>Washington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St.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Louis,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28445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25" dirty="0">
                          <a:latin typeface="Times New Roman"/>
                          <a:cs typeface="Times New Roman"/>
                        </a:rPr>
                        <a:t>Pomona 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College,</a:t>
                      </a:r>
                      <a:r>
                        <a:rPr sz="1100" spc="-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63454">
                      <a:solidFill>
                        <a:srgbClr val="CE2341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Worcester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Polytechnic</a:t>
                      </a:r>
                      <a:r>
                        <a:rPr sz="11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University,</a:t>
                      </a:r>
                      <a:r>
                        <a:rPr sz="1100" spc="-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63454">
                      <a:solidFill>
                        <a:srgbClr val="CE2341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4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External</a:t>
            </a:r>
            <a:r>
              <a:rPr spc="-70" dirty="0"/>
              <a:t> </a:t>
            </a:r>
            <a:r>
              <a:rPr spc="-20" dirty="0"/>
              <a:t>Validation</a:t>
            </a:r>
          </a:p>
        </p:txBody>
      </p:sp>
      <p:sp>
        <p:nvSpPr>
          <p:cNvPr id="3" name="object 3"/>
          <p:cNvSpPr/>
          <p:nvPr/>
        </p:nvSpPr>
        <p:spPr>
          <a:xfrm>
            <a:off x="653452" y="1244600"/>
            <a:ext cx="11709400" cy="0"/>
          </a:xfrm>
          <a:custGeom>
            <a:avLst/>
            <a:gdLst/>
            <a:ahLst/>
            <a:cxnLst/>
            <a:rect l="l" t="t" r="r" b="b"/>
            <a:pathLst>
              <a:path w="11709400">
                <a:moveTo>
                  <a:pt x="0" y="0"/>
                </a:moveTo>
                <a:lnTo>
                  <a:pt x="11709402" y="0"/>
                </a:lnTo>
              </a:path>
            </a:pathLst>
          </a:custGeom>
          <a:ln w="25400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7590" y="708987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70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7590" y="887982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solidFill>
            <a:srgbClr val="CE2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7590" y="1063790"/>
            <a:ext cx="402590" cy="102870"/>
          </a:xfrm>
          <a:custGeom>
            <a:avLst/>
            <a:gdLst/>
            <a:ahLst/>
            <a:cxnLst/>
            <a:rect l="l" t="t" r="r" b="b"/>
            <a:pathLst>
              <a:path w="402590" h="102869">
                <a:moveTo>
                  <a:pt x="0" y="0"/>
                </a:moveTo>
                <a:lnTo>
                  <a:pt x="402564" y="0"/>
                </a:lnTo>
                <a:lnTo>
                  <a:pt x="402564" y="102397"/>
                </a:lnTo>
                <a:lnTo>
                  <a:pt x="0" y="102397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CE23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0400" y="2222500"/>
            <a:ext cx="3568700" cy="535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400675" y="3111500"/>
          <a:ext cx="6883400" cy="34819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02047"/>
                <a:gridCol w="3481353"/>
              </a:tblGrid>
              <a:tr h="601345">
                <a:tc gridSpan="2">
                  <a:txBody>
                    <a:bodyPr/>
                    <a:lstStyle/>
                    <a:p>
                      <a:pPr marL="2006600" marR="1169035" indent="-838200">
                        <a:lnSpc>
                          <a:spcPct val="104200"/>
                        </a:lnSpc>
                        <a:spcBef>
                          <a:spcPts val="130"/>
                        </a:spcBef>
                      </a:pPr>
                      <a:r>
                        <a:rPr sz="16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Princeton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Review’s </a:t>
                      </a:r>
                      <a:r>
                        <a:rPr sz="16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50 </a:t>
                      </a:r>
                      <a:r>
                        <a:rPr sz="1600" b="1" i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Colleges </a:t>
                      </a:r>
                      <a:r>
                        <a:rPr sz="1600" b="1" i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That </a:t>
                      </a:r>
                      <a:r>
                        <a:rPr sz="16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Create Futures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: 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5,000 – 10,000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Students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Enrolled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57150">
                      <a:solidFill>
                        <a:srgbClr val="CE2341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7781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College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William 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6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Mary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Stanford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</a:tr>
              <a:tr h="47781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Columbia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6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Dayton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47781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10" dirty="0">
                          <a:latin typeface="Times New Roman"/>
                          <a:cs typeface="Times New Roman"/>
                        </a:rPr>
                        <a:t>Duke</a:t>
                      </a:r>
                      <a:r>
                        <a:rPr sz="16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 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Notre</a:t>
                      </a:r>
                      <a:r>
                        <a:rPr sz="1600" spc="-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47781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Lehigh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 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600" spc="-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Pennsylvania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47781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000" b="1" i="1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Marist</a:t>
                      </a:r>
                      <a:r>
                        <a:rPr sz="2000" b="1" i="1" spc="-2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College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Villanova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491542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Princeton</a:t>
                      </a:r>
                      <a:r>
                        <a:rPr sz="16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CE2341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40163">
                      <a:solidFill>
                        <a:srgbClr val="CE2341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Washington 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University  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St.</a:t>
                      </a:r>
                      <a:r>
                        <a:rPr sz="1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Louis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5400">
                      <a:solidFill>
                        <a:srgbClr val="CE2341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40163">
                      <a:solidFill>
                        <a:srgbClr val="CE2341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00"/>
              </a:lnSpc>
            </a:pPr>
            <a:r>
              <a:rPr spc="-390" dirty="0"/>
              <a:t>MARIST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0"/>
              </a:lnSpc>
            </a:pPr>
            <a:r>
              <a:rPr spc="-65" dirty="0"/>
              <a:t>School</a:t>
            </a:r>
            <a:r>
              <a:rPr spc="-155" dirty="0"/>
              <a:t> </a:t>
            </a:r>
            <a:r>
              <a:rPr spc="-40" dirty="0"/>
              <a:t>of</a:t>
            </a:r>
            <a:r>
              <a:rPr spc="-155" dirty="0"/>
              <a:t> </a:t>
            </a:r>
            <a:r>
              <a:rPr spc="-70" dirty="0"/>
              <a:t>Computer</a:t>
            </a:r>
            <a:r>
              <a:rPr spc="-150" dirty="0"/>
              <a:t> </a:t>
            </a:r>
            <a:r>
              <a:rPr spc="-65" dirty="0"/>
              <a:t>Science</a:t>
            </a:r>
            <a:r>
              <a:rPr spc="-155" dirty="0"/>
              <a:t> </a:t>
            </a:r>
            <a:r>
              <a:rPr spc="-50" dirty="0"/>
              <a:t>and</a:t>
            </a:r>
            <a:r>
              <a:rPr spc="-155" dirty="0"/>
              <a:t> </a:t>
            </a:r>
            <a:r>
              <a:rPr spc="-75" dirty="0"/>
              <a:t>Mathematics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4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532</Words>
  <Application>Microsoft Office PowerPoint</Application>
  <PresentationFormat>Custom</PresentationFormat>
  <Paragraphs>108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Book Antiqua</vt:lpstr>
      <vt:lpstr>Calibri</vt:lpstr>
      <vt:lpstr>Lucida Sans</vt:lpstr>
      <vt:lpstr>Times New Roman</vt:lpstr>
      <vt:lpstr>Office Theme</vt:lpstr>
      <vt:lpstr>PowerPoint Presentation</vt:lpstr>
      <vt:lpstr>PowerPoint Presentation</vt:lpstr>
      <vt:lpstr>PowerPoint Presentation</vt:lpstr>
      <vt:lpstr>External Validation</vt:lpstr>
      <vt:lpstr>External Validation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L Norton</dc:creator>
  <cp:lastModifiedBy>Mary Ann Hoffmann</cp:lastModifiedBy>
  <cp:revision>1</cp:revision>
  <dcterms:created xsi:type="dcterms:W3CDTF">2016-06-08T12:58:25Z</dcterms:created>
  <dcterms:modified xsi:type="dcterms:W3CDTF">2016-06-10T15:14:20Z</dcterms:modified>
</cp:coreProperties>
</file>